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4" r:id="rId2"/>
  </p:sldMasterIdLst>
  <p:notesMasterIdLst>
    <p:notesMasterId r:id="rId11"/>
  </p:notesMasterIdLst>
  <p:sldIdLst>
    <p:sldId id="280" r:id="rId3"/>
    <p:sldId id="305" r:id="rId4"/>
    <p:sldId id="332" r:id="rId5"/>
    <p:sldId id="338" r:id="rId6"/>
    <p:sldId id="339" r:id="rId7"/>
    <p:sldId id="341" r:id="rId8"/>
    <p:sldId id="340" r:id="rId9"/>
    <p:sldId id="34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A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5441" autoAdjust="0"/>
  </p:normalViewPr>
  <p:slideViewPr>
    <p:cSldViewPr snapToGrid="0" snapToObjects="1">
      <p:cViewPr varScale="1">
        <p:scale>
          <a:sx n="112" d="100"/>
          <a:sy n="112" d="100"/>
        </p:scale>
        <p:origin x="6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EF990-4279-964D-8D62-BD9DE620F371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EA10A-AC53-EF4A-B20F-CD7086185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11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zh-CN" altLang="en-US" dirty="0"/>
              <a:t>时间安排：</a:t>
            </a:r>
            <a:r>
              <a:rPr kumimoji="1" lang="en-US" altLang="zh-CN" dirty="0"/>
              <a:t>10min+2min</a:t>
            </a:r>
          </a:p>
          <a:p>
            <a:pPr marL="171450" indent="-171450">
              <a:buFontTx/>
              <a:buChar char="-"/>
            </a:pP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Motivation &amp; Background</a:t>
            </a:r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机器人仿真很重要，如何更好地实现仿真是一个很重要的研究问题</a:t>
            </a:r>
            <a:endParaRPr kumimoji="1" lang="en-US" altLang="zh-CN" dirty="0"/>
          </a:p>
          <a:p>
            <a:pPr marL="1085850" lvl="2" indent="-171450">
              <a:buFontTx/>
              <a:buChar char="-"/>
            </a:pPr>
            <a:r>
              <a:rPr kumimoji="1" lang="zh-CN" altLang="en-US" dirty="0"/>
              <a:t>一方面是实现更好更精准的仿真</a:t>
            </a:r>
            <a:endParaRPr kumimoji="1" lang="en-US" altLang="zh-CN" dirty="0"/>
          </a:p>
          <a:p>
            <a:pPr marL="1085850" lvl="2" indent="-171450">
              <a:buFontTx/>
              <a:buChar char="-"/>
            </a:pPr>
            <a:r>
              <a:rPr kumimoji="1" lang="zh-CN" altLang="en-US" dirty="0"/>
              <a:t>另一方面是简化仿真的门槛和流程，一些</a:t>
            </a:r>
            <a:r>
              <a:rPr kumimoji="1" lang="en-US" altLang="zh-CN" dirty="0"/>
              <a:t>Framework</a:t>
            </a:r>
            <a:r>
              <a:rPr kumimoji="1" lang="zh-CN" altLang="en-US" dirty="0"/>
              <a:t>提供了这一实现，这些</a:t>
            </a:r>
            <a:r>
              <a:rPr kumimoji="1" lang="en-US" altLang="zh-CN" dirty="0"/>
              <a:t>framework</a:t>
            </a:r>
            <a:r>
              <a:rPr kumimoji="1" lang="zh-CN" altLang="en-US" dirty="0"/>
              <a:t>提供了方便的环境搭建、算法框架、任务定义等的能力</a:t>
            </a:r>
            <a:endParaRPr kumimoji="1" lang="en-US" altLang="zh-CN" dirty="0"/>
          </a:p>
          <a:p>
            <a:pPr marL="1085850" lvl="2" indent="-171450">
              <a:buFontTx/>
              <a:buChar char="-"/>
            </a:pPr>
            <a:r>
              <a:rPr kumimoji="1" lang="zh-CN" altLang="en-US" dirty="0"/>
              <a:t>在构建仿真环境的时候，机器人本体模型的信息是十分重要的，但目前还缺少方便的构建机器人本体仿真模型的方法或者工具</a:t>
            </a:r>
            <a:endParaRPr kumimoji="1" lang="en-US" altLang="zh-CN" dirty="0"/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在构建机器人仿真模型的时候，也存在格式多元，功能不一等问题</a:t>
            </a:r>
            <a:endParaRPr kumimoji="1" lang="en-US" altLang="zh-CN" dirty="0"/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一种可行的方案是，将机器人的设计模型转换成机器人的仿真模型</a:t>
            </a: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Related Work</a:t>
            </a:r>
          </a:p>
          <a:p>
            <a:pPr marL="628650" lvl="1" indent="-171450">
              <a:buFontTx/>
              <a:buChar char="-"/>
            </a:pPr>
            <a:r>
              <a:rPr kumimoji="1" lang="en-US" altLang="zh-CN" dirty="0"/>
              <a:t>CAD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tools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Methods</a:t>
            </a:r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调研有哪些机器人描述格式</a:t>
            </a:r>
            <a:endParaRPr kumimoji="1" lang="en-US" altLang="zh-CN" dirty="0"/>
          </a:p>
          <a:p>
            <a:pPr marL="171450" lvl="0" indent="-171450">
              <a:buFontTx/>
              <a:buChar char="-"/>
            </a:pPr>
            <a:r>
              <a:rPr kumimoji="1" lang="en-US" altLang="zh-CN" dirty="0"/>
              <a:t>Result</a:t>
            </a:r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能够将正确得将机器人从设计模型导出成</a:t>
            </a:r>
            <a:r>
              <a:rPr kumimoji="1" lang="en-US" altLang="zh-CN" dirty="0" err="1"/>
              <a:t>urdf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sdf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mjcf</a:t>
            </a:r>
            <a:r>
              <a:rPr kumimoji="1" lang="zh-CN" altLang="en-US" dirty="0"/>
              <a:t>等格式</a:t>
            </a:r>
            <a:endParaRPr kumimoji="1" lang="en-US" altLang="zh-CN" dirty="0"/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对于闭链机构的仿真和支持</a:t>
            </a:r>
            <a:endParaRPr kumimoji="1" lang="en-US" altLang="zh-CN" dirty="0"/>
          </a:p>
          <a:p>
            <a:pPr marL="628650" lvl="1" indent="-171450">
              <a:buFontTx/>
              <a:buChar char="-"/>
            </a:pPr>
            <a:r>
              <a:rPr kumimoji="1" lang="zh-CN" altLang="en-US" dirty="0"/>
              <a:t>多种机器人的模型库</a:t>
            </a:r>
            <a:endParaRPr kumimoji="1" lang="en-US" altLang="zh-CN" dirty="0"/>
          </a:p>
          <a:p>
            <a:pPr marL="171450" lvl="0" indent="-171450">
              <a:buFontTx/>
              <a:buChar char="-"/>
            </a:pPr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64DF2-9D21-7646-AF4E-F0FC1B6BD81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70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91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72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2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82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08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本课题来源于  深圳市技术攻关重点项目：重</a:t>
            </a:r>
            <a:r>
              <a:rPr lang="en-US" altLang="zh-CN" dirty="0"/>
              <a:t>2022N055 </a:t>
            </a:r>
            <a:r>
              <a:rPr lang="zh-CN" altLang="en-US" dirty="0"/>
              <a:t>面向建筑钢结构制造的视觉智能焊接机器人研发</a:t>
            </a:r>
          </a:p>
          <a:p>
            <a:r>
              <a:rPr lang="zh-CN" altLang="en-US" dirty="0"/>
              <a:t> 参与团队包括在深耕焊接工艺、技术应用的中建钢构工程有限公司，以及机器人制造领域的卡诺普机器人公司和南科大</a:t>
            </a:r>
            <a:endParaRPr lang="en-US" altLang="zh-CN" dirty="0"/>
          </a:p>
          <a:p>
            <a:r>
              <a:rPr lang="zh-CN" altLang="en-US" dirty="0"/>
              <a:t>项目团队共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EA10A-AC53-EF4A-B20F-CD708618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76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628" y="1122363"/>
            <a:ext cx="1179074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4202" y="3602038"/>
            <a:ext cx="10403597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DDD2C22-3B0E-784D-B6FF-15A90CAE1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Qiu Nuofan – 2023/11/18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9BE109-A4EE-9F4B-938E-D5DA3BB0D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Design to Simulation Automation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DB082C-2E6A-C747-A349-3407AEE7A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49401"/>
            <a:ext cx="4571397" cy="133965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7" y="150472"/>
            <a:ext cx="6777439" cy="625032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628" y="2057400"/>
            <a:ext cx="4571397" cy="4343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062B7A0-C7F6-4499-9AE1-5E26432B2BF0}"/>
              </a:ext>
            </a:extLst>
          </p:cNvPr>
          <p:cNvCxnSpPr>
            <a:cxnSpLocks/>
          </p:cNvCxnSpPr>
          <p:nvPr userDrawn="1"/>
        </p:nvCxnSpPr>
        <p:spPr>
          <a:xfrm>
            <a:off x="200628" y="1489059"/>
            <a:ext cx="4571397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08301586-1E36-4E84-B722-488EB2E00B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9969" y="1489060"/>
            <a:ext cx="45720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525C2B1-63C2-3045-8AE6-55CA83E910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6833B-73CB-2E40-878C-C3345699B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7755808-D092-5743-B10C-07498BA80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3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8E35-56FA-4CAA-AA89-4862F63E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1AED8E2-D455-6949-BB13-9BE6A6779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2859EBA-5BF8-874E-AA5C-720BBCBAF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4901B7A-4FAA-CC40-AEEA-0F7CDFA8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628" y="1122363"/>
            <a:ext cx="1179074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4202" y="3602038"/>
            <a:ext cx="10403597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DDD2C22-3B0E-784D-B6FF-15A90CAE1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9BE109-A4EE-9F4B-938E-D5DA3BB0D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DB082C-2E6A-C747-A349-3407AEE7A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69E78-B915-BA4D-B360-8DB99597D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627" y="5349875"/>
            <a:ext cx="891873" cy="891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892F8-E70D-F23B-E6A5-77FB130F5A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4166" y="5349875"/>
            <a:ext cx="891873" cy="8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53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C18687A-6B7C-4A0E-A95F-37F09B16D9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986223-59FC-47A1-9B2C-5C7FFD8A0631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E513A4D-5099-4C4D-AF53-567FDDD97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5BDCD0-FF38-0843-BDD6-C6B81E5BF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F42434-46D3-114B-82C2-086A016CF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43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5324909"/>
            <a:ext cx="7059539" cy="92460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C18687A-6B7C-4A0E-A95F-37F09B16D9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0168" y="5324910"/>
            <a:ext cx="4106172" cy="924604"/>
          </a:xfrm>
        </p:spPr>
        <p:txBody>
          <a:bodyPr anchor="ctr"/>
          <a:lstStyle>
            <a:lvl1pPr marL="0" indent="0" algn="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986223-59FC-47A1-9B2C-5C7FFD8A0631}"/>
              </a:ext>
            </a:extLst>
          </p:cNvPr>
          <p:cNvCxnSpPr>
            <a:cxnSpLocks/>
          </p:cNvCxnSpPr>
          <p:nvPr userDrawn="1"/>
        </p:nvCxnSpPr>
        <p:spPr>
          <a:xfrm>
            <a:off x="200628" y="5324909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B39C3D3-5EFD-FA4D-B9BB-AC9BDFDBC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03AAFD2-275B-7747-B467-5F1546DFD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F738028-6D12-AA43-8A67-848E4D481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0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709740"/>
            <a:ext cx="1177804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8" y="4589465"/>
            <a:ext cx="11778045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0243271-FCFC-604D-B032-508076E4E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2C6FE3-F7F4-504F-AD71-7A7B2908B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220348-FA7B-A140-BA52-CC80467BB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09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629" y="1570697"/>
            <a:ext cx="5819172" cy="486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70697"/>
            <a:ext cx="5788427" cy="486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27CF21A-1DCD-408C-9383-0D5F82DDAF2F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311DAFEA-2883-4280-BCD5-93E869E9A8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FF7A8A-D0B5-0348-B907-06CC8B585F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09DAB33-41E6-474E-8426-400D78720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44C64B-597F-1E4D-A0A6-DC5F2F3A6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76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98909"/>
            <a:ext cx="11793920" cy="90341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9" y="1478509"/>
            <a:ext cx="579694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629" y="2356460"/>
            <a:ext cx="5796948" cy="407317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78509"/>
            <a:ext cx="578842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6460"/>
            <a:ext cx="5788427" cy="407317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43014AB-2312-43CA-98FC-6AC558647CE4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7E1084D-856C-4353-B132-0B197B1BE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42203D2-FC7D-934A-93E6-22AD01EC0E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689E28F-506D-BA49-BD9F-FA987D0F81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952A0E8-39C4-B545-B8EB-AD3AAB1F93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38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EED3D74-1980-430C-8B6D-7885CDB40620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776C7B6-3033-48C8-A944-716F94FC0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C1D573A-8E45-0B4F-90B9-83AC66B46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8849F1A-087E-C349-8797-E4E2EE60A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4371A0-631E-5545-B464-D20A2ABE8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29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476D56-275F-FF4F-B298-99E15D5CB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97DCAF-4B83-3142-B40F-8B32A5CFE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5AC5989-B6C1-8C40-8A73-7D4DD41E0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6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C18687A-6B7C-4A0E-A95F-37F09B16D9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986223-59FC-47A1-9B2C-5C7FFD8A0631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E513A4D-5099-4C4D-AF53-567FDDD97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5BDCD0-FF38-0843-BDD6-C6B81E5BF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F42434-46D3-114B-82C2-086A016CF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63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50473"/>
            <a:ext cx="4571397" cy="13385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150472"/>
            <a:ext cx="6777439" cy="62271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628" y="2057400"/>
            <a:ext cx="4571397" cy="43202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9BDD881-E086-47B9-843D-073E43A05E7F}"/>
              </a:ext>
            </a:extLst>
          </p:cNvPr>
          <p:cNvCxnSpPr>
            <a:cxnSpLocks/>
          </p:cNvCxnSpPr>
          <p:nvPr userDrawn="1"/>
        </p:nvCxnSpPr>
        <p:spPr>
          <a:xfrm>
            <a:off x="200628" y="1489059"/>
            <a:ext cx="4571397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7">
            <a:extLst>
              <a:ext uri="{FF2B5EF4-FFF2-40B4-BE49-F238E27FC236}">
                <a16:creationId xmlns:a16="http://schemas.microsoft.com/office/drawing/2014/main" id="{944C8DE1-6763-4C87-B03C-70637387A9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9969" y="1489060"/>
            <a:ext cx="45720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672E9E0-3B32-7442-8826-C6EFB966CC4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94CEE2C-1C0A-0C43-80BF-F3C9DCE16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D27376C-1A91-9F43-BBF6-E6B61F19A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84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49401"/>
            <a:ext cx="4571397" cy="133965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7" y="150472"/>
            <a:ext cx="6777439" cy="625032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628" y="2057400"/>
            <a:ext cx="4571397" cy="4343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062B7A0-C7F6-4499-9AE1-5E26432B2BF0}"/>
              </a:ext>
            </a:extLst>
          </p:cNvPr>
          <p:cNvCxnSpPr>
            <a:cxnSpLocks/>
          </p:cNvCxnSpPr>
          <p:nvPr userDrawn="1"/>
        </p:nvCxnSpPr>
        <p:spPr>
          <a:xfrm>
            <a:off x="200628" y="1489059"/>
            <a:ext cx="4571397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08301586-1E36-4E84-B722-488EB2E00B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9969" y="1489060"/>
            <a:ext cx="45720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525C2B1-63C2-3045-8AE6-55CA83E910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6833B-73CB-2E40-878C-C3345699B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7755808-D092-5743-B10C-07498BA80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0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8E35-56FA-4CAA-AA89-4862F63E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1AED8E2-D455-6949-BB13-9BE6A6779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2859EBA-5BF8-874E-AA5C-720BBCBAF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4901B7A-4FAA-CC40-AEEA-0F7CDFA8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5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5324909"/>
            <a:ext cx="7059539" cy="92460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C18687A-6B7C-4A0E-A95F-37F09B16D9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60168" y="5324910"/>
            <a:ext cx="4106172" cy="924604"/>
          </a:xfrm>
        </p:spPr>
        <p:txBody>
          <a:bodyPr anchor="ctr"/>
          <a:lstStyle>
            <a:lvl1pPr marL="0" indent="0" algn="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986223-59FC-47A1-9B2C-5C7FFD8A0631}"/>
              </a:ext>
            </a:extLst>
          </p:cNvPr>
          <p:cNvCxnSpPr>
            <a:cxnSpLocks/>
          </p:cNvCxnSpPr>
          <p:nvPr userDrawn="1"/>
        </p:nvCxnSpPr>
        <p:spPr>
          <a:xfrm>
            <a:off x="200628" y="5324909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B39C3D3-5EFD-FA4D-B9BB-AC9BDFDBC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03AAFD2-275B-7747-B467-5F1546DFD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F738028-6D12-AA43-8A67-848E4D481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709740"/>
            <a:ext cx="1177804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8" y="4589465"/>
            <a:ext cx="11778045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0243271-FCFC-604D-B032-508076E4E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2C6FE3-F7F4-504F-AD71-7A7B2908B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220348-FA7B-A140-BA52-CC80467BB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629" y="1570697"/>
            <a:ext cx="5819172" cy="486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70697"/>
            <a:ext cx="5788427" cy="4860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27CF21A-1DCD-408C-9383-0D5F82DDAF2F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311DAFEA-2883-4280-BCD5-93E869E9A8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FF7A8A-D0B5-0348-B907-06CC8B585F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09DAB33-41E6-474E-8426-400D78720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44C64B-597F-1E4D-A0A6-DC5F2F3A6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4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98909"/>
            <a:ext cx="11793920" cy="90341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9" y="1478509"/>
            <a:ext cx="579694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629" y="2356460"/>
            <a:ext cx="5796948" cy="407317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78509"/>
            <a:ext cx="578842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6460"/>
            <a:ext cx="5788427" cy="4073179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43014AB-2312-43CA-98FC-6AC558647CE4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7E1084D-856C-4353-B132-0B197B1BE4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42203D2-FC7D-934A-93E6-22AD01EC0E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689E28F-506D-BA49-BD9F-FA987D0F81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952A0E8-39C4-B545-B8EB-AD3AAB1F93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3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EED3D74-1980-430C-8B6D-7885CDB40620}"/>
              </a:ext>
            </a:extLst>
          </p:cNvPr>
          <p:cNvCxnSpPr>
            <a:cxnSpLocks/>
          </p:cNvCxnSpPr>
          <p:nvPr userDrawn="1"/>
        </p:nvCxnSpPr>
        <p:spPr>
          <a:xfrm>
            <a:off x="200628" y="1002323"/>
            <a:ext cx="11760656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776C7B6-3033-48C8-A944-716F94FC08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628" y="1002324"/>
            <a:ext cx="117606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C1D573A-8E45-0B4F-90B9-83AC66B46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8849F1A-087E-C349-8797-E4E2EE60A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4371A0-631E-5545-B464-D20A2ABE8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6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476D56-275F-FF4F-B298-99E15D5CB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97DCAF-4B83-3142-B40F-8B32A5CFE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5AC5989-B6C1-8C40-8A73-7D4DD41E0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28" y="150473"/>
            <a:ext cx="4571397" cy="133858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150472"/>
            <a:ext cx="6777439" cy="62271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628" y="2057400"/>
            <a:ext cx="4571397" cy="43202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9BDD881-E086-47B9-843D-073E43A05E7F}"/>
              </a:ext>
            </a:extLst>
          </p:cNvPr>
          <p:cNvCxnSpPr>
            <a:cxnSpLocks/>
          </p:cNvCxnSpPr>
          <p:nvPr userDrawn="1"/>
        </p:nvCxnSpPr>
        <p:spPr>
          <a:xfrm>
            <a:off x="200628" y="1489059"/>
            <a:ext cx="4571397" cy="0"/>
          </a:xfrm>
          <a:prstGeom prst="line">
            <a:avLst/>
          </a:prstGeom>
          <a:ln w="12700">
            <a:solidFill>
              <a:srgbClr val="14A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7">
            <a:extLst>
              <a:ext uri="{FF2B5EF4-FFF2-40B4-BE49-F238E27FC236}">
                <a16:creationId xmlns:a16="http://schemas.microsoft.com/office/drawing/2014/main" id="{944C8DE1-6763-4C87-B03C-70637387A9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9969" y="1489060"/>
            <a:ext cx="4572056" cy="515327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672E9E0-3B32-7442-8826-C6EFB966CC4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94CEE2C-1C0A-0C43-80BF-F3C9DCE16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D27376C-1A91-9F43-BBF6-E6B61F19A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6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9426"/>
            <a:ext cx="12192000" cy="643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628" y="77719"/>
            <a:ext cx="11760000" cy="924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Qiu Nuofan - 2023/11/18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Design to Simulation Automation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8" y="1570697"/>
            <a:ext cx="1176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C186F1-3118-4A1F-BB0F-E55E8D44F4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21687" y="5511706"/>
            <a:ext cx="538940" cy="918992"/>
          </a:xfrm>
          <a:prstGeom prst="rect">
            <a:avLst/>
          </a:prstGeom>
        </p:spPr>
      </p:pic>
      <p:pic>
        <p:nvPicPr>
          <p:cNvPr id="8" name="Picture 6" descr="深圳创新创意设计学院- 维基百科，自由的百科全书">
            <a:extLst>
              <a:ext uri="{FF2B5EF4-FFF2-40B4-BE49-F238E27FC236}">
                <a16:creationId xmlns:a16="http://schemas.microsoft.com/office/drawing/2014/main" id="{145E6216-AB53-A9C0-556A-FF972B0C1F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8" y="5635624"/>
            <a:ext cx="642937" cy="64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31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2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9426"/>
            <a:ext cx="12192000" cy="643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628" y="77719"/>
            <a:ext cx="11760000" cy="924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 &amp; Date of Presentation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4828" y="6483677"/>
            <a:ext cx="2902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Title of Your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A1DE0-CF65-344E-A1C3-3B403388D3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28" y="1570697"/>
            <a:ext cx="1176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0627" y="6196117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0" dirty="0" err="1">
                <a:solidFill>
                  <a:schemeClr val="bg1"/>
                </a:solidFill>
              </a:rPr>
              <a:t>AncoraSIR.com</a:t>
            </a:r>
            <a:endParaRPr lang="en-US" sz="1400" baseline="0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C186F1-3118-4A1F-BB0F-E55E8D44F43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21687" y="5511706"/>
            <a:ext cx="538940" cy="91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70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media" Target="../media/media5.mp4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9.png"/><Relationship Id="rId4" Type="http://schemas.openxmlformats.org/officeDocument/2006/relationships/video" Target="../media/media5.mp4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4.jpg"/><Relationship Id="rId12" Type="http://schemas.openxmlformats.org/officeDocument/2006/relationships/image" Target="../media/image2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1A3054B-BA7B-F27C-6B8A-0FFC0CE20530}"/>
              </a:ext>
            </a:extLst>
          </p:cNvPr>
          <p:cNvSpPr txBox="1"/>
          <p:nvPr/>
        </p:nvSpPr>
        <p:spPr>
          <a:xfrm>
            <a:off x="1386880" y="1781647"/>
            <a:ext cx="9814966" cy="164735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en-US" sz="8800" b="1" dirty="0">
                <a:solidFill>
                  <a:schemeClr val="bg1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作品集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72F56F-896C-DD1A-AA35-8A81255404B2}"/>
              </a:ext>
            </a:extLst>
          </p:cNvPr>
          <p:cNvSpPr txBox="1"/>
          <p:nvPr/>
        </p:nvSpPr>
        <p:spPr>
          <a:xfrm>
            <a:off x="2023729" y="3981244"/>
            <a:ext cx="917811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汇报人：张鹏</a:t>
            </a:r>
            <a:endParaRPr lang="en-US" altLang="zh-CN" sz="2000" dirty="0">
              <a:solidFill>
                <a:srgbClr val="343E4D"/>
              </a:solidFill>
              <a:latin typeface="宋体"/>
              <a:ea typeface="字魂105号-简雅黑" panose="00000500000000000000" pitchFamily="2" charset="-122"/>
              <a:cs typeface="思源黑体 CN Bold" panose="020B0800000000000000" pitchFamily="34" charset="-122"/>
              <a:sym typeface="宋体"/>
            </a:endParaRPr>
          </a:p>
          <a:p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硕士：南方科技大学</a:t>
            </a:r>
            <a:r>
              <a:rPr lang="en-US" altLang="zh-CN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2022</a:t>
            </a:r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级      智能制造与机器人（</a:t>
            </a:r>
            <a:r>
              <a:rPr lang="en-US" altLang="zh-CN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Immersive Design Group</a:t>
            </a:r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）</a:t>
            </a:r>
            <a:endParaRPr lang="en-US" altLang="zh-CN" sz="2000" dirty="0">
              <a:solidFill>
                <a:srgbClr val="343E4D"/>
              </a:solidFill>
              <a:latin typeface="宋体"/>
              <a:ea typeface="字魂105号-简雅黑" panose="00000500000000000000" pitchFamily="2" charset="-122"/>
              <a:cs typeface="思源黑体 CN Bold" panose="020B0800000000000000" pitchFamily="34" charset="-122"/>
              <a:sym typeface="宋体"/>
            </a:endParaRPr>
          </a:p>
          <a:p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本科：合肥工业大学</a:t>
            </a:r>
            <a:r>
              <a:rPr lang="en-US" altLang="zh-CN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2017</a:t>
            </a:r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级      机械工程专业</a:t>
            </a:r>
            <a:r>
              <a:rPr lang="en-US" altLang="zh-CN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(</a:t>
            </a:r>
            <a:r>
              <a:rPr lang="zh-CN" altLang="en-US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智能制造创新实验班</a:t>
            </a:r>
            <a:r>
              <a:rPr lang="en-US" altLang="zh-CN" sz="2000" dirty="0">
                <a:solidFill>
                  <a:srgbClr val="343E4D"/>
                </a:solidFill>
                <a:latin typeface="宋体"/>
                <a:ea typeface="字魂105号-简雅黑" panose="00000500000000000000" pitchFamily="2" charset="-122"/>
                <a:cs typeface="思源黑体 CN Bold" panose="020B0800000000000000" pitchFamily="34" charset="-122"/>
                <a:sym typeface="宋体"/>
              </a:rPr>
              <a:t>)</a:t>
            </a:r>
            <a:endParaRPr lang="zh-CN" altLang="en-US" sz="2000" dirty="0">
              <a:solidFill>
                <a:srgbClr val="343E4D"/>
              </a:solidFill>
              <a:latin typeface="宋体"/>
              <a:ea typeface="字魂105号-简雅黑" panose="00000500000000000000" pitchFamily="2" charset="-122"/>
              <a:cs typeface="思源黑体 CN Bold" panose="020B0800000000000000" pitchFamily="34" charset="-122"/>
              <a:sym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371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 prLst="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C7015-3428-69F6-AFD0-715E723A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solidFill>
                  <a:srgbClr val="000000"/>
                </a:solidFill>
                <a:latin typeface="宋体"/>
                <a:ea typeface="+mj-ea"/>
                <a:sym typeface="宋体"/>
              </a:rPr>
              <a:t>相关项目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67EDA-85D0-271C-0EAA-A6A16252A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17D05C-0696-6C13-2A1F-0C24461AF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84BBFC-2B8D-2429-A74D-BF497906D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3A1DE0-CF65-344E-A1C3-3B403388D3F5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33CA1E-7B6C-E19E-B649-B9409CF15BA8}"/>
              </a:ext>
            </a:extLst>
          </p:cNvPr>
          <p:cNvGrpSpPr/>
          <p:nvPr/>
        </p:nvGrpSpPr>
        <p:grpSpPr>
          <a:xfrm>
            <a:off x="189230" y="139065"/>
            <a:ext cx="585470" cy="585470"/>
            <a:chOff x="682" y="384"/>
            <a:chExt cx="922" cy="922"/>
          </a:xfrm>
        </p:grpSpPr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53AD74CD-2154-C039-1529-B61F4BD431A4}"/>
                </a:ext>
              </a:extLst>
            </p:cNvPr>
            <p:cNvSpPr/>
            <p:nvPr/>
          </p:nvSpPr>
          <p:spPr>
            <a:xfrm>
              <a:off x="682" y="384"/>
              <a:ext cx="704" cy="704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11" name="矩形 15">
              <a:extLst>
                <a:ext uri="{FF2B5EF4-FFF2-40B4-BE49-F238E27FC236}">
                  <a16:creationId xmlns:a16="http://schemas.microsoft.com/office/drawing/2014/main" id="{2B8B871D-44CA-8180-A3C5-9ED94B7D2138}"/>
                </a:ext>
              </a:extLst>
            </p:cNvPr>
            <p:cNvSpPr/>
            <p:nvPr/>
          </p:nvSpPr>
          <p:spPr>
            <a:xfrm>
              <a:off x="900" y="602"/>
              <a:ext cx="704" cy="704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  <p:sp>
          <p:nvSpPr>
            <p:cNvPr id="12" name="矩形 16">
              <a:extLst>
                <a:ext uri="{FF2B5EF4-FFF2-40B4-BE49-F238E27FC236}">
                  <a16:creationId xmlns:a16="http://schemas.microsoft.com/office/drawing/2014/main" id="{9A1DE8CE-07D8-7EBE-208F-C3F3DD51C16E}"/>
                </a:ext>
              </a:extLst>
            </p:cNvPr>
            <p:cNvSpPr/>
            <p:nvPr/>
          </p:nvSpPr>
          <p:spPr>
            <a:xfrm>
              <a:off x="900" y="602"/>
              <a:ext cx="486" cy="486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rgbClr val="312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</a:lstStyle>
            <a:p>
              <a:endParaRPr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98CA79-3FC6-034F-9AB7-034E5FA5AD38}"/>
              </a:ext>
            </a:extLst>
          </p:cNvPr>
          <p:cNvCxnSpPr/>
          <p:nvPr/>
        </p:nvCxnSpPr>
        <p:spPr>
          <a:xfrm>
            <a:off x="6096000" y="-671119"/>
            <a:ext cx="3803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6D9655C-F0B9-8FD6-3101-A203BB5080D5}"/>
              </a:ext>
            </a:extLst>
          </p:cNvPr>
          <p:cNvSpPr txBox="1"/>
          <p:nvPr/>
        </p:nvSpPr>
        <p:spPr>
          <a:xfrm>
            <a:off x="1191483" y="1440603"/>
            <a:ext cx="4799856" cy="65195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2135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Pin-Array Display</a:t>
            </a:r>
            <a:endParaRPr lang="zh-CN" altLang="en-US" sz="2135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69C243-32CD-A218-4B7D-D6CC229271BB}"/>
              </a:ext>
            </a:extLst>
          </p:cNvPr>
          <p:cNvSpPr txBox="1"/>
          <p:nvPr/>
        </p:nvSpPr>
        <p:spPr>
          <a:xfrm>
            <a:off x="1191481" y="2394152"/>
            <a:ext cx="4726561" cy="659378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2135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Deformation &amp; Torque Feedback Knob</a:t>
            </a:r>
            <a:endParaRPr lang="zh-CN" altLang="en-US" sz="2135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D2EC9E-86AA-BC9F-866B-4C2AC1239FB1}"/>
              </a:ext>
            </a:extLst>
          </p:cNvPr>
          <p:cNvSpPr txBox="1"/>
          <p:nvPr/>
        </p:nvSpPr>
        <p:spPr>
          <a:xfrm>
            <a:off x="1191484" y="3502607"/>
            <a:ext cx="4904517" cy="4979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2135" b="1" dirty="0" err="1">
                <a:solidFill>
                  <a:schemeClr val="bg1"/>
                </a:solidFill>
                <a:latin typeface="宋体"/>
                <a:ea typeface="+mj-ea"/>
                <a:sym typeface="宋体"/>
              </a:rPr>
              <a:t>Robomaster</a:t>
            </a:r>
            <a:r>
              <a:rPr lang="en-US" altLang="zh-CN" sz="2135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Hero Robot</a:t>
            </a:r>
            <a:endParaRPr lang="zh-CN" altLang="en-US" sz="2135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4E89B6-6230-7A10-E6F7-DCBB7850B610}"/>
              </a:ext>
            </a:extLst>
          </p:cNvPr>
          <p:cNvSpPr txBox="1"/>
          <p:nvPr/>
        </p:nvSpPr>
        <p:spPr>
          <a:xfrm>
            <a:off x="1191484" y="5183256"/>
            <a:ext cx="4374429" cy="4203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2135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Projects I've participated in</a:t>
            </a:r>
            <a:endParaRPr lang="zh-CN" altLang="en-US" sz="2135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4C41A2-DD3D-996B-1B83-57A5CFE44379}"/>
              </a:ext>
            </a:extLst>
          </p:cNvPr>
          <p:cNvSpPr/>
          <p:nvPr/>
        </p:nvSpPr>
        <p:spPr>
          <a:xfrm>
            <a:off x="477302" y="1406527"/>
            <a:ext cx="561373" cy="561373"/>
          </a:xfrm>
          <a:prstGeom prst="rect">
            <a:avLst/>
          </a:prstGeom>
          <a:solidFill>
            <a:srgbClr val="CAD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1pPr>
            <a:lvl2pPr marL="3429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2pPr>
            <a:lvl3pPr marL="6858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3pPr>
            <a:lvl4pPr marL="10287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4pPr>
            <a:lvl5pPr marL="13716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5pPr>
            <a:lvl6pPr marL="17145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6pPr>
            <a:lvl7pPr marL="20574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7pPr>
            <a:lvl8pPr marL="24003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8pPr>
            <a:lvl9pPr marL="27432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9pPr>
          </a:lstStyle>
          <a:p>
            <a:pPr algn="ctr"/>
            <a:r>
              <a:rPr lang="zh-CN" altLang="zh-CN" sz="2135" b="0" i="0">
                <a:solidFill>
                  <a:schemeClr val="bg1"/>
                </a:solidFill>
                <a:latin typeface="宋体"/>
                <a:sym typeface="宋体"/>
              </a:rPr>
              <a:t>1</a:t>
            </a:r>
            <a:endParaRPr lang="zh-CN" altLang="en-US" sz="1600" b="0" i="0">
              <a:solidFill>
                <a:schemeClr val="bg1"/>
              </a:solidFill>
              <a:latin typeface="宋体"/>
              <a:sym typeface="宋体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5C4567-7FEE-CB05-3D12-6A9A11C05D8A}"/>
              </a:ext>
            </a:extLst>
          </p:cNvPr>
          <p:cNvSpPr/>
          <p:nvPr/>
        </p:nvSpPr>
        <p:spPr>
          <a:xfrm>
            <a:off x="477302" y="2373821"/>
            <a:ext cx="561373" cy="561373"/>
          </a:xfrm>
          <a:prstGeom prst="rect">
            <a:avLst/>
          </a:prstGeom>
          <a:solidFill>
            <a:srgbClr val="CAD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1pPr>
            <a:lvl2pPr marL="3429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2pPr>
            <a:lvl3pPr marL="6858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3pPr>
            <a:lvl4pPr marL="10287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4pPr>
            <a:lvl5pPr marL="13716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5pPr>
            <a:lvl6pPr marL="17145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6pPr>
            <a:lvl7pPr marL="20574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7pPr>
            <a:lvl8pPr marL="24003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8pPr>
            <a:lvl9pPr marL="27432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9pPr>
          </a:lstStyle>
          <a:p>
            <a:pPr algn="ctr"/>
            <a:r>
              <a:rPr lang="zh-CN" altLang="zh-CN" sz="2135" b="0" i="0">
                <a:solidFill>
                  <a:schemeClr val="bg1"/>
                </a:solidFill>
                <a:latin typeface="宋体"/>
                <a:sym typeface="宋体"/>
              </a:rPr>
              <a:t>2</a:t>
            </a:r>
            <a:endParaRPr lang="zh-CN" altLang="en-US" sz="1600" b="0" i="0">
              <a:solidFill>
                <a:schemeClr val="bg1"/>
              </a:solidFill>
              <a:latin typeface="宋体"/>
              <a:sym typeface="宋体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000650-0B53-3A88-F3F7-40D3A577D010}"/>
              </a:ext>
            </a:extLst>
          </p:cNvPr>
          <p:cNvSpPr/>
          <p:nvPr/>
        </p:nvSpPr>
        <p:spPr>
          <a:xfrm>
            <a:off x="477302" y="3422020"/>
            <a:ext cx="561373" cy="561373"/>
          </a:xfrm>
          <a:prstGeom prst="rect">
            <a:avLst/>
          </a:prstGeom>
          <a:solidFill>
            <a:srgbClr val="CAD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1pPr>
            <a:lvl2pPr marL="3429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2pPr>
            <a:lvl3pPr marL="6858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3pPr>
            <a:lvl4pPr marL="10287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4pPr>
            <a:lvl5pPr marL="13716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5pPr>
            <a:lvl6pPr marL="17145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6pPr>
            <a:lvl7pPr marL="20574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7pPr>
            <a:lvl8pPr marL="24003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8pPr>
            <a:lvl9pPr marL="27432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9pPr>
          </a:lstStyle>
          <a:p>
            <a:pPr algn="ctr"/>
            <a:r>
              <a:rPr lang="zh-CN" altLang="zh-CN" sz="2135" b="0" i="0" dirty="0">
                <a:solidFill>
                  <a:schemeClr val="bg1"/>
                </a:solidFill>
                <a:latin typeface="宋体"/>
                <a:sym typeface="宋体"/>
              </a:rPr>
              <a:t>3</a:t>
            </a:r>
            <a:endParaRPr lang="zh-CN" altLang="en-US" sz="1600" b="0" i="0" dirty="0">
              <a:solidFill>
                <a:schemeClr val="bg1"/>
              </a:solidFill>
              <a:latin typeface="宋体"/>
              <a:sym typeface="宋体"/>
            </a:endParaRPr>
          </a:p>
        </p:txBody>
      </p:sp>
      <p:sp>
        <p:nvSpPr>
          <p:cNvPr id="23" name="矩形 17">
            <a:extLst>
              <a:ext uri="{FF2B5EF4-FFF2-40B4-BE49-F238E27FC236}">
                <a16:creationId xmlns:a16="http://schemas.microsoft.com/office/drawing/2014/main" id="{D61F5CA5-73AB-522B-01FF-A3D374DE59B0}"/>
              </a:ext>
            </a:extLst>
          </p:cNvPr>
          <p:cNvSpPr/>
          <p:nvPr/>
        </p:nvSpPr>
        <p:spPr>
          <a:xfrm>
            <a:off x="477298" y="5101882"/>
            <a:ext cx="561373" cy="561373"/>
          </a:xfrm>
          <a:prstGeom prst="rect">
            <a:avLst/>
          </a:prstGeom>
          <a:solidFill>
            <a:srgbClr val="CAD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1pPr>
            <a:lvl2pPr marL="3429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2pPr>
            <a:lvl3pPr marL="6858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3pPr>
            <a:lvl4pPr marL="10287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4pPr>
            <a:lvl5pPr marL="13716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5pPr>
            <a:lvl6pPr marL="17145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6pPr>
            <a:lvl7pPr marL="20574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7pPr>
            <a:lvl8pPr marL="24003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8pPr>
            <a:lvl9pPr marL="27432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9pPr>
          </a:lstStyle>
          <a:p>
            <a:pPr algn="ctr"/>
            <a:r>
              <a:rPr lang="zh-CN" altLang="zh-CN" sz="2135" b="0" i="0">
                <a:solidFill>
                  <a:schemeClr val="bg1"/>
                </a:solidFill>
                <a:latin typeface="宋体"/>
                <a:sym typeface="宋体"/>
              </a:rPr>
              <a:t>4</a:t>
            </a:r>
            <a:endParaRPr lang="zh-CN" altLang="en-US" sz="1600" b="0" i="0">
              <a:solidFill>
                <a:schemeClr val="bg1"/>
              </a:solidFill>
              <a:latin typeface="宋体"/>
              <a:sym typeface="宋体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3BAED6-8B40-30C5-B2CB-8BCF53F35759}"/>
              </a:ext>
            </a:extLst>
          </p:cNvPr>
          <p:cNvSpPr txBox="1"/>
          <p:nvPr/>
        </p:nvSpPr>
        <p:spPr>
          <a:xfrm>
            <a:off x="6144147" y="1435314"/>
            <a:ext cx="55705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相关技能：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裸机开发，</a:t>
            </a:r>
            <a:r>
              <a:rPr lang="en-US" altLang="zh-CN" sz="2000" dirty="0">
                <a:solidFill>
                  <a:schemeClr val="bg1"/>
                </a:solidFill>
              </a:rPr>
              <a:t>C/C++,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Matlab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FOC</a:t>
            </a:r>
            <a:r>
              <a:rPr lang="zh-CN" altLang="en-US" sz="2000" dirty="0">
                <a:solidFill>
                  <a:schemeClr val="bg1"/>
                </a:solidFill>
              </a:rPr>
              <a:t>控制系统的仿真）；</a:t>
            </a:r>
            <a:r>
              <a:rPr lang="en-US" altLang="zh-CN" sz="2000" dirty="0">
                <a:solidFill>
                  <a:schemeClr val="bg1"/>
                </a:solidFill>
              </a:rPr>
              <a:t>Blender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</a:rPr>
              <a:t>Cero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UG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 err="1">
                <a:solidFill>
                  <a:schemeClr val="bg1"/>
                </a:solidFill>
              </a:rPr>
              <a:t>Solidworks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Fusion360</a:t>
            </a:r>
            <a:r>
              <a:rPr lang="zh-CN" altLang="en-US" sz="2000" dirty="0">
                <a:solidFill>
                  <a:schemeClr val="bg1"/>
                </a:solidFill>
              </a:rPr>
              <a:t>建模；</a:t>
            </a:r>
            <a:r>
              <a:rPr lang="en-US" altLang="zh-CN" sz="2000" dirty="0">
                <a:solidFill>
                  <a:schemeClr val="bg1"/>
                </a:solidFill>
              </a:rPr>
              <a:t>Ansys</a:t>
            </a:r>
            <a:r>
              <a:rPr lang="zh-CN" altLang="en-US" sz="2000" dirty="0">
                <a:solidFill>
                  <a:schemeClr val="bg1"/>
                </a:solidFill>
              </a:rPr>
              <a:t>有限元仿真；</a:t>
            </a:r>
            <a:r>
              <a:rPr lang="en-US" altLang="zh-CN" sz="2000" dirty="0">
                <a:solidFill>
                  <a:schemeClr val="bg1"/>
                </a:solidFill>
              </a:rPr>
              <a:t>Adams</a:t>
            </a:r>
            <a:r>
              <a:rPr lang="zh-CN" altLang="en-US" sz="2000" dirty="0">
                <a:solidFill>
                  <a:schemeClr val="bg1"/>
                </a:solidFill>
              </a:rPr>
              <a:t>仿真；</a:t>
            </a:r>
            <a:r>
              <a:rPr lang="en-US" altLang="zh-CN" sz="2000" dirty="0">
                <a:solidFill>
                  <a:schemeClr val="bg1"/>
                </a:solidFill>
              </a:rPr>
              <a:t>Python(</a:t>
            </a:r>
            <a:r>
              <a:rPr lang="zh-CN" altLang="en-US" sz="2000" dirty="0">
                <a:solidFill>
                  <a:schemeClr val="bg1"/>
                </a:solidFill>
              </a:rPr>
              <a:t>曾用过机器人仿真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</a:rPr>
              <a:t>Arduino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STM32</a:t>
            </a:r>
            <a:r>
              <a:rPr lang="zh-CN" altLang="en-US" sz="2000" dirty="0">
                <a:solidFill>
                  <a:schemeClr val="bg1"/>
                </a:solidFill>
              </a:rPr>
              <a:t>开发、</a:t>
            </a:r>
            <a:r>
              <a:rPr lang="en-US" altLang="zh-CN" sz="2000" dirty="0">
                <a:solidFill>
                  <a:schemeClr val="bg1"/>
                </a:solidFill>
              </a:rPr>
              <a:t>Keil</a:t>
            </a:r>
            <a:r>
              <a:rPr lang="zh-CN" altLang="en-US" sz="2000" dirty="0">
                <a:solidFill>
                  <a:schemeClr val="bg1"/>
                </a:solidFill>
              </a:rPr>
              <a:t>编程及调试、</a:t>
            </a:r>
            <a:r>
              <a:rPr lang="en-US" altLang="zh-CN" sz="2000" dirty="0">
                <a:solidFill>
                  <a:schemeClr val="bg1"/>
                </a:solidFill>
              </a:rPr>
              <a:t>Altium Designer</a:t>
            </a:r>
            <a:r>
              <a:rPr lang="zh-CN" altLang="en-US" sz="2000" dirty="0">
                <a:solidFill>
                  <a:schemeClr val="bg1"/>
                </a:solidFill>
              </a:rPr>
              <a:t>、嘉立创设计四层控制开发板（以</a:t>
            </a:r>
            <a:r>
              <a:rPr lang="en-US" altLang="zh-CN" sz="2000" dirty="0">
                <a:solidFill>
                  <a:schemeClr val="bg1"/>
                </a:solidFill>
              </a:rPr>
              <a:t>STM32</a:t>
            </a:r>
            <a:r>
              <a:rPr lang="zh-CN" altLang="en-US" sz="2000" dirty="0">
                <a:solidFill>
                  <a:schemeClr val="bg1"/>
                </a:solidFill>
              </a:rPr>
              <a:t>主控）、</a:t>
            </a:r>
            <a:r>
              <a:rPr lang="en-US" altLang="zh-CN" sz="2000" dirty="0">
                <a:solidFill>
                  <a:schemeClr val="bg1"/>
                </a:solidFill>
              </a:rPr>
              <a:t>Multisim</a:t>
            </a:r>
            <a:r>
              <a:rPr lang="zh-CN" altLang="en-US" sz="2000" dirty="0">
                <a:solidFill>
                  <a:schemeClr val="bg1"/>
                </a:solidFill>
              </a:rPr>
              <a:t>电路仿真；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/>
              <a:t>。 </a:t>
            </a:r>
            <a:endParaRPr lang="zh-CN" altLang="en-US" sz="2000" baseline="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FE1467-41F2-F234-A3FF-8E69B323BD8C}"/>
              </a:ext>
            </a:extLst>
          </p:cNvPr>
          <p:cNvSpPr txBox="1"/>
          <p:nvPr/>
        </p:nvSpPr>
        <p:spPr>
          <a:xfrm>
            <a:off x="1191480" y="4224142"/>
            <a:ext cx="4904517" cy="4979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en-US" altLang="zh-CN" sz="2135" b="1" dirty="0" err="1">
                <a:solidFill>
                  <a:schemeClr val="bg1"/>
                </a:solidFill>
                <a:latin typeface="宋体"/>
                <a:ea typeface="+mj-ea"/>
                <a:sym typeface="宋体"/>
              </a:rPr>
              <a:t>Robomaster</a:t>
            </a:r>
            <a:r>
              <a:rPr lang="en-US" altLang="zh-CN" sz="2135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Balance Robot</a:t>
            </a:r>
            <a:endParaRPr lang="zh-CN" altLang="en-US" sz="2135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8BD823-9235-F74D-C0C9-8058F116DE0A}"/>
              </a:ext>
            </a:extLst>
          </p:cNvPr>
          <p:cNvSpPr/>
          <p:nvPr/>
        </p:nvSpPr>
        <p:spPr>
          <a:xfrm>
            <a:off x="477299" y="4192431"/>
            <a:ext cx="561373" cy="561373"/>
          </a:xfrm>
          <a:prstGeom prst="rect">
            <a:avLst/>
          </a:prstGeom>
          <a:solidFill>
            <a:srgbClr val="CAD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1pPr>
            <a:lvl2pPr marL="3429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2pPr>
            <a:lvl3pPr marL="6858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3pPr>
            <a:lvl4pPr marL="10287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4pPr>
            <a:lvl5pPr marL="13716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5pPr>
            <a:lvl6pPr marL="17145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6pPr>
            <a:lvl7pPr marL="20574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7pPr>
            <a:lvl8pPr marL="24003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8pPr>
            <a:lvl9pPr marL="274320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 Light"/>
                <a:ea typeface="微软雅黑 Light" panose="020B0502040204020203" charset="-122"/>
                <a:cs typeface="+mn-cs"/>
              </a:defRPr>
            </a:lvl9pPr>
          </a:lstStyle>
          <a:p>
            <a:pPr algn="ctr"/>
            <a:r>
              <a:rPr lang="zh-CN" altLang="zh-CN" sz="2135" b="0" i="0" dirty="0">
                <a:solidFill>
                  <a:schemeClr val="bg1"/>
                </a:solidFill>
                <a:latin typeface="宋体"/>
                <a:sym typeface="宋体"/>
              </a:rPr>
              <a:t>3</a:t>
            </a:r>
            <a:endParaRPr lang="zh-CN" altLang="en-US" sz="1600" b="0" i="0" dirty="0">
              <a:solidFill>
                <a:schemeClr val="bg1"/>
              </a:solidFill>
              <a:latin typeface="宋体"/>
              <a:sym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7715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A1DE0-CF65-344E-A1C3-3B403388D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FangSong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0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+mj-ea"/>
                <a:cs typeface="思源黑体 CN Bold" panose="020B0800000000000000" pitchFamily="34" charset="-122"/>
                <a:sym typeface="宋体"/>
              </a:rPr>
              <a:t>1.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Pin-Array Display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8" name="00677aefbfda55077c51b278bef32347">
            <a:hlinkClick r:id="" action="ppaction://media"/>
            <a:extLst>
              <a:ext uri="{FF2B5EF4-FFF2-40B4-BE49-F238E27FC236}">
                <a16:creationId xmlns:a16="http://schemas.microsoft.com/office/drawing/2014/main" id="{6A1E558F-D65C-ABA6-A011-E80A9F7D3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0628" y="1529796"/>
            <a:ext cx="3154416" cy="18048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526513-2D5F-DFA8-2D61-580C54B2C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87" y="3799127"/>
            <a:ext cx="3154416" cy="1774359"/>
          </a:xfrm>
          <a:prstGeom prst="rect">
            <a:avLst/>
          </a:prstGeom>
        </p:spPr>
      </p:pic>
      <p:pic>
        <p:nvPicPr>
          <p:cNvPr id="2" name="d7438024ec4ac0d10b18940617bbbd9f">
            <a:hlinkClick r:id="" action="ppaction://media"/>
            <a:extLst>
              <a:ext uri="{FF2B5EF4-FFF2-40B4-BE49-F238E27FC236}">
                <a16:creationId xmlns:a16="http://schemas.microsoft.com/office/drawing/2014/main" id="{CF3E6E53-18EC-2F30-FE0D-1E3D0990ED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96224" y="1495906"/>
            <a:ext cx="2297205" cy="40839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19EAE5D-E1D3-C325-776E-7D5B4D82B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4609" y="1273420"/>
            <a:ext cx="5919301" cy="35432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C1F13E-3594-FAC0-B69C-09C06D5732D7}"/>
              </a:ext>
            </a:extLst>
          </p:cNvPr>
          <p:cNvSpPr txBox="1"/>
          <p:nvPr/>
        </p:nvSpPr>
        <p:spPr>
          <a:xfrm>
            <a:off x="6398573" y="4665010"/>
            <a:ext cx="4944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Exploring the application of a large pin array display in virtual reality (VR) on a vertical plane, investigating whether it can provide sufficient tactile feedback to enhance user immersion</a:t>
            </a:r>
            <a:endParaRPr lang="zh-CN" altLang="en-US" baseline="0" dirty="0" err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6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A1DE0-CF65-344E-A1C3-3B403388D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FangSong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0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+mj-ea"/>
                <a:cs typeface="思源黑体 CN Bold" panose="020B0800000000000000" pitchFamily="34" charset="-122"/>
                <a:sym typeface="宋体"/>
              </a:rPr>
              <a:t>2.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Deformation &amp; Torque Feedback Knob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769819-89BB-3A49-8EFA-E72789D1A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0" y="1109909"/>
            <a:ext cx="2672797" cy="24443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7FB4BF-A668-4559-2A7D-1B03A04AE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259" y="1109909"/>
            <a:ext cx="2601828" cy="24267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39F0CD-6995-7C9F-2978-0256F9823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1" y="3844811"/>
            <a:ext cx="3408368" cy="2153933"/>
          </a:xfrm>
          <a:prstGeom prst="rect">
            <a:avLst/>
          </a:prstGeom>
        </p:spPr>
      </p:pic>
      <p:pic>
        <p:nvPicPr>
          <p:cNvPr id="14" name="162548d741ff0aced9242638031d6a62">
            <a:hlinkClick r:id="" action="ppaction://media"/>
            <a:extLst>
              <a:ext uri="{FF2B5EF4-FFF2-40B4-BE49-F238E27FC236}">
                <a16:creationId xmlns:a16="http://schemas.microsoft.com/office/drawing/2014/main" id="{FD8069CC-D2E7-6251-0131-A1FFAD022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59169" y="1213071"/>
            <a:ext cx="2383765" cy="42378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5510075-39D0-4CEC-6364-920C5F989E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3262" y="3939869"/>
            <a:ext cx="1812622" cy="17321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87F2C0-7706-99E9-BB92-EF41D7A390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0055" y="1142857"/>
            <a:ext cx="4117209" cy="27039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C404BB-342B-ED72-134D-9585370C0E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0055" y="3967325"/>
            <a:ext cx="3316027" cy="20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466ED14-3B3D-6990-828B-579E954E4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1124" y="1065303"/>
            <a:ext cx="4207616" cy="3469438"/>
          </a:xfrm>
          <a:prstGeom prst="rect">
            <a:avLst/>
          </a:prstGeom>
        </p:spPr>
      </p:pic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0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3. </a:t>
            </a:r>
            <a:r>
              <a:rPr lang="en-US" altLang="zh-CN" sz="3600" b="1" dirty="0" err="1">
                <a:solidFill>
                  <a:schemeClr val="bg1"/>
                </a:solidFill>
                <a:latin typeface="宋体"/>
                <a:ea typeface="+mj-ea"/>
                <a:sym typeface="宋体"/>
              </a:rPr>
              <a:t>Robomaster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Hero Robot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C7207C5-A0AF-9390-58BD-848AD2E21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88" y="1349584"/>
            <a:ext cx="2785640" cy="18559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DFC0FA-6D03-DF0C-7735-9608D4CFAE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647" y="3351150"/>
            <a:ext cx="2775623" cy="3059058"/>
          </a:xfrm>
          <a:prstGeom prst="rect">
            <a:avLst/>
          </a:prstGeom>
        </p:spPr>
      </p:pic>
      <p:pic>
        <p:nvPicPr>
          <p:cNvPr id="23" name="cffb579d7aa65e75a25acca10ca26e06">
            <a:hlinkClick r:id="" action="ppaction://media"/>
            <a:extLst>
              <a:ext uri="{FF2B5EF4-FFF2-40B4-BE49-F238E27FC236}">
                <a16:creationId xmlns:a16="http://schemas.microsoft.com/office/drawing/2014/main" id="{2B197DE6-EB8D-4170-7FAC-5D525669D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93788" y="4260625"/>
            <a:ext cx="3821483" cy="21495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60CB40D-7EC1-F5AE-B904-33DDD36EE300}"/>
              </a:ext>
            </a:extLst>
          </p:cNvPr>
          <p:cNvSpPr txBox="1"/>
          <p:nvPr/>
        </p:nvSpPr>
        <p:spPr>
          <a:xfrm>
            <a:off x="3771887" y="1581439"/>
            <a:ext cx="585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Scope</a:t>
            </a:r>
            <a:endParaRPr lang="zh-CN" altLang="en-US" sz="1000" baseline="0" dirty="0" err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96B6BD3-5E05-4BA2-F604-9C16F300ED6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5353913" y="1167123"/>
            <a:ext cx="231527" cy="3133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66805C8-7303-CF54-F18B-DE6D1D3360BB}"/>
              </a:ext>
            </a:extLst>
          </p:cNvPr>
          <p:cNvSpPr txBox="1"/>
          <p:nvPr/>
        </p:nvSpPr>
        <p:spPr>
          <a:xfrm>
            <a:off x="4531489" y="1044012"/>
            <a:ext cx="822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Mini Pitch</a:t>
            </a:r>
            <a:endParaRPr lang="zh-CN" altLang="en-US" sz="1000" baseline="0" dirty="0" err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E6F683-F84E-DFA6-8260-B35488FB103B}"/>
              </a:ext>
            </a:extLst>
          </p:cNvPr>
          <p:cNvCxnSpPr>
            <a:cxnSpLocks/>
          </p:cNvCxnSpPr>
          <p:nvPr/>
        </p:nvCxnSpPr>
        <p:spPr>
          <a:xfrm flipH="1" flipV="1">
            <a:off x="4300214" y="1743643"/>
            <a:ext cx="432489" cy="89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27E07BC-7EB0-D1CC-5AA8-6E6EAE831709}"/>
              </a:ext>
            </a:extLst>
          </p:cNvPr>
          <p:cNvCxnSpPr>
            <a:cxnSpLocks/>
          </p:cNvCxnSpPr>
          <p:nvPr/>
        </p:nvCxnSpPr>
        <p:spPr>
          <a:xfrm flipH="1" flipV="1">
            <a:off x="6296847" y="2308852"/>
            <a:ext cx="432489" cy="89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41EC5B3-BCEB-1D7B-94EA-19045CEA530A}"/>
              </a:ext>
            </a:extLst>
          </p:cNvPr>
          <p:cNvSpPr txBox="1"/>
          <p:nvPr/>
        </p:nvSpPr>
        <p:spPr>
          <a:xfrm>
            <a:off x="6725247" y="2194699"/>
            <a:ext cx="549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Pitch</a:t>
            </a:r>
            <a:endParaRPr lang="zh-CN" altLang="en-US" sz="1000" baseline="0" dirty="0" err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4C5672-4353-E06C-CD36-9E302AB675EC}"/>
              </a:ext>
            </a:extLst>
          </p:cNvPr>
          <p:cNvCxnSpPr>
            <a:cxnSpLocks/>
          </p:cNvCxnSpPr>
          <p:nvPr/>
        </p:nvCxnSpPr>
        <p:spPr>
          <a:xfrm flipH="1" flipV="1">
            <a:off x="4217512" y="2790855"/>
            <a:ext cx="909855" cy="80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499C162-C19B-F2D7-41D5-A07F46AFA735}"/>
              </a:ext>
            </a:extLst>
          </p:cNvPr>
          <p:cNvSpPr txBox="1"/>
          <p:nvPr/>
        </p:nvSpPr>
        <p:spPr>
          <a:xfrm>
            <a:off x="3740146" y="2656025"/>
            <a:ext cx="456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Yaw</a:t>
            </a:r>
            <a:endParaRPr lang="zh-CN" altLang="en-US" sz="1000" baseline="0" dirty="0" err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D50D3FE-6D86-56E1-E544-C62AAC8B58A1}"/>
              </a:ext>
            </a:extLst>
          </p:cNvPr>
          <p:cNvCxnSpPr>
            <a:cxnSpLocks/>
          </p:cNvCxnSpPr>
          <p:nvPr/>
        </p:nvCxnSpPr>
        <p:spPr>
          <a:xfrm flipH="1" flipV="1">
            <a:off x="4444058" y="2268899"/>
            <a:ext cx="909855" cy="80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B3D98A-46C2-1820-08DF-F00D6C0CFDE9}"/>
              </a:ext>
            </a:extLst>
          </p:cNvPr>
          <p:cNvSpPr txBox="1"/>
          <p:nvPr/>
        </p:nvSpPr>
        <p:spPr>
          <a:xfrm>
            <a:off x="3618052" y="2174924"/>
            <a:ext cx="847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Fric</a:t>
            </a:r>
            <a:r>
              <a:rPr lang="en-US" altLang="zh-CN" sz="10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Motors</a:t>
            </a:r>
            <a:endParaRPr lang="zh-CN" altLang="en-US" sz="1000" baseline="0" dirty="0" err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9994DA5-4CA9-864C-53CF-51245D7E8E7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440" t="15324" r="6232" b="18426"/>
          <a:stretch/>
        </p:blipFill>
        <p:spPr>
          <a:xfrm>
            <a:off x="8064448" y="1393352"/>
            <a:ext cx="3778022" cy="2149583"/>
          </a:xfrm>
          <a:prstGeom prst="rect">
            <a:avLst/>
          </a:prstGeom>
        </p:spPr>
      </p:pic>
      <p:pic>
        <p:nvPicPr>
          <p:cNvPr id="39" name="3e6ef0d848df416287455ab020ee7ce8">
            <a:hlinkClick r:id="" action="ppaction://media"/>
            <a:extLst>
              <a:ext uri="{FF2B5EF4-FFF2-40B4-BE49-F238E27FC236}">
                <a16:creationId xmlns:a16="http://schemas.microsoft.com/office/drawing/2014/main" id="{AFB1C5F0-471E-99FD-CBA0-658A2031B1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4578744" y="3526168"/>
            <a:ext cx="2112879" cy="37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26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23FF4A6-166E-B314-60E0-BC333E05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11" y="3726428"/>
            <a:ext cx="3571871" cy="803142"/>
          </a:xfrm>
          <a:prstGeom prst="rect">
            <a:avLst/>
          </a:prstGeom>
        </p:spPr>
      </p:pic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99049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3. </a:t>
            </a:r>
            <a:r>
              <a:rPr lang="en-US" altLang="zh-CN" sz="3600" b="1" dirty="0" err="1">
                <a:solidFill>
                  <a:schemeClr val="bg1"/>
                </a:solidFill>
                <a:latin typeface="宋体"/>
                <a:ea typeface="+mj-ea"/>
                <a:sym typeface="宋体"/>
              </a:rPr>
              <a:t>Robomaster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 Balance Infantry Robot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8" name="d665ca2d7498bcce67663b84b2a4a63d">
            <a:hlinkClick r:id="" action="ppaction://media"/>
            <a:extLst>
              <a:ext uri="{FF2B5EF4-FFF2-40B4-BE49-F238E27FC236}">
                <a16:creationId xmlns:a16="http://schemas.microsoft.com/office/drawing/2014/main" id="{60EBD6B4-9291-CBB2-24A1-3895B31E1A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43290" y="1394150"/>
            <a:ext cx="3569556" cy="20078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AB6983-0DAB-E47F-A323-DC9DED448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581" y="3740858"/>
            <a:ext cx="3546265" cy="23649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995EA9-A590-A311-581F-82E3513EC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628" y="1299467"/>
            <a:ext cx="3673440" cy="18745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862ED9-1650-C115-7BFB-E6535FFF7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077" y="3044322"/>
            <a:ext cx="2140540" cy="8285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5EF2771-65A8-7910-167F-AE9965D1B4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6019" y="3034776"/>
            <a:ext cx="3403126" cy="19241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8CE0FA-EBAD-0AEF-72AD-749E845924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0392" y="1268120"/>
            <a:ext cx="3287797" cy="18745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AB2173B-2F65-7A19-65DC-795CA2737B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586" y="4486998"/>
            <a:ext cx="2813706" cy="42205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2209BCD-7DF1-88DF-A71B-341B47B59CB4}"/>
              </a:ext>
            </a:extLst>
          </p:cNvPr>
          <p:cNvSpPr txBox="1"/>
          <p:nvPr/>
        </p:nvSpPr>
        <p:spPr>
          <a:xfrm>
            <a:off x="200628" y="5693516"/>
            <a:ext cx="344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Abstract model  &amp; LQR Controller</a:t>
            </a:r>
            <a:endParaRPr lang="zh-CN" altLang="en-US" baseline="0" dirty="0" err="1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0E5C99-4DBE-09E4-CDDD-D9355362E87F}"/>
              </a:ext>
            </a:extLst>
          </p:cNvPr>
          <p:cNvSpPr txBox="1"/>
          <p:nvPr/>
        </p:nvSpPr>
        <p:spPr>
          <a:xfrm>
            <a:off x="4416702" y="5375087"/>
            <a:ext cx="205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LQR Control Effect</a:t>
            </a:r>
            <a:endParaRPr lang="zh-CN" altLang="en-US" baseline="0" dirty="0" err="1">
              <a:solidFill>
                <a:schemeClr val="bg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62F74E3-FB28-0263-ABDD-E023F45B00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288" y="5065968"/>
            <a:ext cx="3267145" cy="4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A1DE0-CF65-344E-A1C3-3B403388D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FangSong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0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宋体"/>
                <a:sym typeface="宋体"/>
              </a:rPr>
              <a:t>4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. Other Works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557600B-ACE1-D02D-73A4-344962BD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1"/>
          <a:stretch/>
        </p:blipFill>
        <p:spPr>
          <a:xfrm>
            <a:off x="159933" y="1079934"/>
            <a:ext cx="4650607" cy="16992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75F43CC-F816-7FAC-47B2-DCFEC50C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529" y="1177850"/>
            <a:ext cx="3260569" cy="3118117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26068B8-EABC-6347-DB6C-F02E30652356}"/>
              </a:ext>
            </a:extLst>
          </p:cNvPr>
          <p:cNvSpPr/>
          <p:nvPr/>
        </p:nvSpPr>
        <p:spPr>
          <a:xfrm>
            <a:off x="1056439" y="1652827"/>
            <a:ext cx="636104" cy="2328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4472FFA-E7BD-9F0D-DCC5-4E886DC03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4" y="2730967"/>
            <a:ext cx="4892205" cy="17158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E0801DB-BDC5-D8E1-E930-2DB7F8121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248" y="1133017"/>
            <a:ext cx="3468687" cy="21860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91725E7-BEA6-CFB8-597D-215A6F75E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4" y="4436151"/>
            <a:ext cx="3855292" cy="199140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F8548A1-3AFA-5679-A1D7-D90BEC15B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005" y="4631951"/>
            <a:ext cx="4471243" cy="16685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ECFA9EA-7FFF-E270-AB82-DF3018AAC31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702" t="4983"/>
          <a:stretch/>
        </p:blipFill>
        <p:spPr>
          <a:xfrm>
            <a:off x="8354142" y="3758614"/>
            <a:ext cx="3324506" cy="254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39F4C38-F7C9-984D-97EF-851EBED67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0628" y="6483677"/>
            <a:ext cx="444419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0253B1C-01D3-B349-DA2B-37E57840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0645" y="6483677"/>
            <a:ext cx="698862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2B0E708-E271-D733-A4FC-56D58FE2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7172" y="6483677"/>
            <a:ext cx="441345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A1DE0-CF65-344E-A1C3-3B403388D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FangSong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8C1D52-3E9D-773F-8876-2F3463137AA9}"/>
              </a:ext>
            </a:extLst>
          </p:cNvPr>
          <p:cNvCxnSpPr>
            <a:cxnSpLocks/>
          </p:cNvCxnSpPr>
          <p:nvPr/>
        </p:nvCxnSpPr>
        <p:spPr>
          <a:xfrm>
            <a:off x="200628" y="997224"/>
            <a:ext cx="11759999" cy="0"/>
          </a:xfrm>
          <a:prstGeom prst="line">
            <a:avLst/>
          </a:prstGeom>
          <a:ln w="19050">
            <a:solidFill>
              <a:srgbClr val="89D1C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3C10658-A5AC-5F81-12CF-2D3408DE95E4}"/>
              </a:ext>
            </a:extLst>
          </p:cNvPr>
          <p:cNvSpPr/>
          <p:nvPr/>
        </p:nvSpPr>
        <p:spPr>
          <a:xfrm>
            <a:off x="0" y="5098534"/>
            <a:ext cx="2112878" cy="1385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FangSong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AF052-1F74-BA68-E8C6-94356FCA10DA}"/>
              </a:ext>
            </a:extLst>
          </p:cNvPr>
          <p:cNvSpPr txBox="1">
            <a:spLocks/>
          </p:cNvSpPr>
          <p:nvPr/>
        </p:nvSpPr>
        <p:spPr>
          <a:xfrm>
            <a:off x="200628" y="223592"/>
            <a:ext cx="11760000" cy="62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宋体"/>
                <a:sym typeface="宋体"/>
              </a:rPr>
              <a:t>4</a:t>
            </a:r>
            <a:r>
              <a:rPr lang="en-US" altLang="zh-CN" sz="3600" b="1" dirty="0">
                <a:solidFill>
                  <a:schemeClr val="bg1"/>
                </a:solidFill>
                <a:latin typeface="宋体"/>
                <a:ea typeface="+mj-ea"/>
                <a:sym typeface="宋体"/>
              </a:rPr>
              <a:t>. Other Works</a:t>
            </a:r>
            <a:endParaRPr lang="zh-CN" altLang="en-US" sz="3600" b="1" dirty="0">
              <a:solidFill>
                <a:schemeClr val="bg1"/>
              </a:solidFill>
              <a:latin typeface="宋体"/>
              <a:ea typeface="+mj-ea"/>
              <a:sym typeface="宋体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4FA509-89CF-325C-F1ED-271CC3804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4" y="1759921"/>
            <a:ext cx="5856303" cy="20010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80D129-A2D8-F255-7B7A-C9DA5E821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61" y="4229728"/>
            <a:ext cx="5953674" cy="1579819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8213F6E-890B-726A-1B25-0484A0CA5DE8}"/>
              </a:ext>
            </a:extLst>
          </p:cNvPr>
          <p:cNvSpPr/>
          <p:nvPr/>
        </p:nvSpPr>
        <p:spPr>
          <a:xfrm>
            <a:off x="2200674" y="2382368"/>
            <a:ext cx="740896" cy="2717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717C2F-6F8B-C819-88C9-A44DD4132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175" y="1695055"/>
            <a:ext cx="5388125" cy="43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8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grxym3m">
      <a:majorFont>
        <a:latin typeface="Times New Roman"/>
        <a:ea typeface="仿宋"/>
        <a:cs typeface=""/>
      </a:majorFont>
      <a:minorFont>
        <a:latin typeface="Times New Roman"/>
        <a:ea typeface="仿宋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aseline="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STechDL MS PowerPoint Template" id="{0CD3A1FC-2128-E844-9E4B-DAC958EB80F2}" vid="{EA794DF9-6485-5846-8073-ADE415CFB90A}"/>
    </a:ext>
  </a:extLst>
</a:theme>
</file>

<file path=ppt/theme/theme2.xml><?xml version="1.0" encoding="utf-8"?>
<a:theme xmlns:a="http://schemas.openxmlformats.org/drawingml/2006/main" name="1_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 + FangSong">
      <a:majorFont>
        <a:latin typeface="Times New Roman"/>
        <a:ea typeface="FangSong"/>
        <a:cs typeface=""/>
      </a:majorFont>
      <a:minorFont>
        <a:latin typeface="Times New Roman"/>
        <a:ea typeface="FangSong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aseline="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ED10C9D3-7529-144C-A6AF-F9E99694B492}" vid="{348E64A3-8725-614E-ABAC-58DE58E4A8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11254</TotalTime>
  <Words>738</Words>
  <Application>Microsoft Office PowerPoint</Application>
  <PresentationFormat>宽屏</PresentationFormat>
  <Paragraphs>81</Paragraphs>
  <Slides>8</Slides>
  <Notes>7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 Unicode MS</vt:lpstr>
      <vt:lpstr>宋体</vt:lpstr>
      <vt:lpstr>Arial</vt:lpstr>
      <vt:lpstr>Calibri</vt:lpstr>
      <vt:lpstr>Times New Roman</vt:lpstr>
      <vt:lpstr>Wingdings</vt:lpstr>
      <vt:lpstr>Office 主题​​</vt:lpstr>
      <vt:lpstr>1_Office 主题​​</vt:lpstr>
      <vt:lpstr>PowerPoint 演示文稿</vt:lpstr>
      <vt:lpstr>相关项目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of paper]</dc:title>
  <dc:creator>Chaoyang Song</dc:creator>
  <cp:lastModifiedBy>bellic niko</cp:lastModifiedBy>
  <cp:revision>142</cp:revision>
  <dcterms:created xsi:type="dcterms:W3CDTF">2023-02-12T01:29:03Z</dcterms:created>
  <dcterms:modified xsi:type="dcterms:W3CDTF">2024-10-16T12:59:57Z</dcterms:modified>
</cp:coreProperties>
</file>